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8" r:id="rId2"/>
    <p:sldId id="261" r:id="rId3"/>
  </p:sldIdLst>
  <p:sldSz cx="7556500" cy="10693400"/>
  <p:notesSz cx="6797675" cy="9926638"/>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74" autoAdjust="0"/>
    <p:restoredTop sz="94660"/>
  </p:normalViewPr>
  <p:slideViewPr>
    <p:cSldViewPr>
      <p:cViewPr>
        <p:scale>
          <a:sx n="100" d="100"/>
          <a:sy n="100" d="100"/>
        </p:scale>
        <p:origin x="750" y="-264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8/7/2026</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3F89166B-08FB-B9CD-2772-F385900DED43}"/>
              </a:ext>
            </a:extLst>
          </p:cNvPr>
          <p:cNvGraphicFramePr>
            <a:graphicFrameLocks noGrp="1"/>
          </p:cNvGraphicFramePr>
          <p:nvPr>
            <p:extLst>
              <p:ext uri="{D42A27DB-BD31-4B8C-83A1-F6EECF244321}">
                <p14:modId xmlns:p14="http://schemas.microsoft.com/office/powerpoint/2010/main" val="2741368823"/>
              </p:ext>
            </p:extLst>
          </p:nvPr>
        </p:nvGraphicFramePr>
        <p:xfrm>
          <a:off x="501650" y="1518921"/>
          <a:ext cx="6649080" cy="4764221"/>
        </p:xfrm>
        <a:graphic>
          <a:graphicData uri="http://schemas.openxmlformats.org/drawingml/2006/table">
            <a:tbl>
              <a:tblPr firstRow="1" firstCol="1" bandRow="1">
                <a:tableStyleId>{5C22544A-7EE6-4342-B048-85BDC9FD1C3A}</a:tableStyleId>
              </a:tblPr>
              <a:tblGrid>
                <a:gridCol w="1190940">
                  <a:extLst>
                    <a:ext uri="{9D8B030D-6E8A-4147-A177-3AD203B41FA5}">
                      <a16:colId xmlns:a16="http://schemas.microsoft.com/office/drawing/2014/main" val="1142780871"/>
                    </a:ext>
                  </a:extLst>
                </a:gridCol>
                <a:gridCol w="152400">
                  <a:extLst>
                    <a:ext uri="{9D8B030D-6E8A-4147-A177-3AD203B41FA5}">
                      <a16:colId xmlns:a16="http://schemas.microsoft.com/office/drawing/2014/main" val="668719445"/>
                    </a:ext>
                  </a:extLst>
                </a:gridCol>
                <a:gridCol w="1143000">
                  <a:extLst>
                    <a:ext uri="{9D8B030D-6E8A-4147-A177-3AD203B41FA5}">
                      <a16:colId xmlns:a16="http://schemas.microsoft.com/office/drawing/2014/main" val="214112866"/>
                    </a:ext>
                  </a:extLst>
                </a:gridCol>
                <a:gridCol w="377824">
                  <a:extLst>
                    <a:ext uri="{9D8B030D-6E8A-4147-A177-3AD203B41FA5}">
                      <a16:colId xmlns:a16="http://schemas.microsoft.com/office/drawing/2014/main" val="3197090736"/>
                    </a:ext>
                  </a:extLst>
                </a:gridCol>
                <a:gridCol w="550303">
                  <a:extLst>
                    <a:ext uri="{9D8B030D-6E8A-4147-A177-3AD203B41FA5}">
                      <a16:colId xmlns:a16="http://schemas.microsoft.com/office/drawing/2014/main" val="3154396410"/>
                    </a:ext>
                  </a:extLst>
                </a:gridCol>
                <a:gridCol w="211697">
                  <a:extLst>
                    <a:ext uri="{9D8B030D-6E8A-4147-A177-3AD203B41FA5}">
                      <a16:colId xmlns:a16="http://schemas.microsoft.com/office/drawing/2014/main" val="2777394785"/>
                    </a:ext>
                  </a:extLst>
                </a:gridCol>
                <a:gridCol w="612776">
                  <a:extLst>
                    <a:ext uri="{9D8B030D-6E8A-4147-A177-3AD203B41FA5}">
                      <a16:colId xmlns:a16="http://schemas.microsoft.com/office/drawing/2014/main" val="3128666620"/>
                    </a:ext>
                  </a:extLst>
                </a:gridCol>
                <a:gridCol w="2410140">
                  <a:extLst>
                    <a:ext uri="{9D8B030D-6E8A-4147-A177-3AD203B41FA5}">
                      <a16:colId xmlns:a16="http://schemas.microsoft.com/office/drawing/2014/main" val="4278114944"/>
                    </a:ext>
                  </a:extLst>
                </a:gridCol>
              </a:tblGrid>
              <a:tr h="445569">
                <a:tc gridSpan="7">
                  <a:txBody>
                    <a:bodyPr/>
                    <a:lstStyle/>
                    <a:p>
                      <a:pPr algn="ctr">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公益財団法人名古屋産業振興公社の賛助員の方は、</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ctr">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右欄の賛助員を○で囲んでください。</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a:buNone/>
                      </a:pP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賛助員</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100828"/>
                  </a:ext>
                </a:extLst>
              </a:tr>
              <a:tr h="521985">
                <a:tc>
                  <a:txBody>
                    <a:bodyPr/>
                    <a:lstStyle/>
                    <a:p>
                      <a:pPr algn="ctr">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企業名</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ctr">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（代表企業）</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7">
                  <a:txBody>
                    <a:bodyPr/>
                    <a:lstStyle/>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14806888"/>
                  </a:ext>
                </a:extLst>
              </a:tr>
              <a:tr h="1209443">
                <a:tc>
                  <a:txBody>
                    <a:bodyPr/>
                    <a:lstStyle/>
                    <a:p>
                      <a:pPr algn="ctr">
                        <a:buNone/>
                      </a:pPr>
                      <a:r>
                        <a:rPr lang="en-US" sz="1200" b="0" kern="10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a:solidFill>
                          <a:schemeClr val="tx1"/>
                        </a:solidFill>
                        <a:effectLst/>
                        <a:latin typeface="HG丸ｺﾞｼｯｸM-PRO" panose="020F0600000000000000" pitchFamily="50" charset="-128"/>
                        <a:ea typeface="HG丸ｺﾞｼｯｸM-PRO" panose="020F0600000000000000" pitchFamily="50" charset="-128"/>
                      </a:endParaRPr>
                    </a:p>
                    <a:p>
                      <a:pPr algn="ctr">
                        <a:buNone/>
                      </a:pPr>
                      <a:r>
                        <a:rPr lang="en-US" sz="1200" b="0" kern="10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a:solidFill>
                          <a:schemeClr val="tx1"/>
                        </a:solidFill>
                        <a:effectLst/>
                        <a:latin typeface="HG丸ｺﾞｼｯｸM-PRO" panose="020F0600000000000000" pitchFamily="50" charset="-128"/>
                        <a:ea typeface="HG丸ｺﾞｼｯｸM-PRO" panose="020F0600000000000000" pitchFamily="50" charset="-128"/>
                      </a:endParaRPr>
                    </a:p>
                    <a:p>
                      <a:pPr algn="ctr">
                        <a:buNone/>
                      </a:pPr>
                      <a:r>
                        <a:rPr lang="ja-JP" sz="1200" b="0" kern="100">
                          <a:solidFill>
                            <a:schemeClr val="tx1"/>
                          </a:solidFill>
                          <a:effectLst/>
                          <a:latin typeface="HG丸ｺﾞｼｯｸM-PRO" panose="020F0600000000000000" pitchFamily="50" charset="-128"/>
                          <a:ea typeface="HG丸ｺﾞｼｯｸM-PRO" panose="020F0600000000000000" pitchFamily="50" charset="-128"/>
                        </a:rPr>
                        <a:t>代表者</a:t>
                      </a:r>
                      <a:endParaRPr lang="ja-JP" sz="1050" b="0" kern="100">
                        <a:solidFill>
                          <a:schemeClr val="tx1"/>
                        </a:solidFill>
                        <a:effectLst/>
                        <a:latin typeface="HG丸ｺﾞｼｯｸM-PRO" panose="020F0600000000000000" pitchFamily="50" charset="-128"/>
                        <a:ea typeface="HG丸ｺﾞｼｯｸM-PRO" panose="020F0600000000000000" pitchFamily="50" charset="-128"/>
                      </a:endParaRPr>
                    </a:p>
                    <a:p>
                      <a:pPr algn="ctr">
                        <a:buNone/>
                      </a:pPr>
                      <a:r>
                        <a:rPr lang="en-US" sz="1200" b="0" kern="10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a:solidFill>
                          <a:schemeClr val="tx1"/>
                        </a:solidFill>
                        <a:effectLst/>
                        <a:latin typeface="HG丸ｺﾞｼｯｸM-PRO" panose="020F0600000000000000" pitchFamily="50" charset="-128"/>
                        <a:ea typeface="HG丸ｺﾞｼｯｸM-PRO" panose="020F0600000000000000" pitchFamily="50" charset="-128"/>
                      </a:endParaRPr>
                    </a:p>
                    <a:p>
                      <a:pPr algn="ctr">
                        <a:buNone/>
                      </a:pPr>
                      <a:r>
                        <a:rPr lang="en-US" sz="1200" b="0" kern="10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indent="152400"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（役職）</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indent="152400"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p>
                    <a:p>
                      <a:pPr indent="152400" algn="just">
                        <a:buNone/>
                      </a:pPr>
                      <a:r>
                        <a:rPr lang="ja-JP" alt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r>
                        <a:rPr lang="ja-JP" altLang="en-US" sz="600" b="0" kern="100" dirty="0">
                          <a:solidFill>
                            <a:schemeClr val="tx1"/>
                          </a:solidFill>
                          <a:effectLst/>
                          <a:latin typeface="HG丸ｺﾞｼｯｸM-PRO" panose="020F0600000000000000" pitchFamily="50" charset="-128"/>
                          <a:ea typeface="HG丸ｺﾞｼｯｸM-PRO" panose="020F0600000000000000" pitchFamily="50" charset="-128"/>
                        </a:rPr>
                        <a:t>ふりがな</a:t>
                      </a:r>
                      <a:endParaRPr lang="ja-JP" sz="600" b="0" kern="100" dirty="0">
                        <a:solidFill>
                          <a:schemeClr val="tx1"/>
                        </a:solidFill>
                        <a:effectLst/>
                        <a:latin typeface="HG丸ｺﾞｼｯｸM-PRO" panose="020F0600000000000000" pitchFamily="50" charset="-128"/>
                        <a:ea typeface="HG丸ｺﾞｼｯｸM-PRO" panose="020F0600000000000000" pitchFamily="50" charset="-128"/>
                      </a:endParaRPr>
                    </a:p>
                    <a:p>
                      <a:pPr indent="152400"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a:t>
                      </a:r>
                      <a:r>
                        <a:rPr lang="en-US" sz="1200" b="0" kern="100" dirty="0" err="1">
                          <a:solidFill>
                            <a:schemeClr val="tx1"/>
                          </a:solidFill>
                          <a:effectLst/>
                          <a:latin typeface="HG丸ｺﾞｼｯｸM-PRO" panose="020F0600000000000000" pitchFamily="50" charset="-128"/>
                          <a:ea typeface="HG丸ｺﾞｼｯｸM-PRO" panose="020F0600000000000000" pitchFamily="50" charset="-128"/>
                        </a:rPr>
                        <a:t>氏名</a:t>
                      </a: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indent="152400"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（生年月日）</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　　　年　　　月　　　日</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20685842"/>
                  </a:ext>
                </a:extLst>
              </a:tr>
              <a:tr h="725666">
                <a:tc>
                  <a:txBody>
                    <a:bodyPr/>
                    <a:lstStyle/>
                    <a:p>
                      <a:pPr algn="ctr">
                        <a:buNone/>
                      </a:pPr>
                      <a:r>
                        <a:rPr lang="ja-JP" sz="1200" b="0" kern="100">
                          <a:solidFill>
                            <a:schemeClr val="tx1"/>
                          </a:solidFill>
                          <a:effectLst/>
                          <a:latin typeface="HG丸ｺﾞｼｯｸM-PRO" panose="020F0600000000000000" pitchFamily="50" charset="-128"/>
                          <a:ea typeface="HG丸ｺﾞｼｯｸM-PRO" panose="020F0600000000000000" pitchFamily="50" charset="-128"/>
                        </a:rPr>
                        <a:t>所在地</a:t>
                      </a:r>
                      <a:endParaRPr lang="ja-JP" sz="1050" b="0" kern="10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7">
                  <a:txBody>
                    <a:bodyPr/>
                    <a:lstStyle/>
                    <a:p>
                      <a:pPr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（郵便番号）　（　　　　</a:t>
                      </a: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a:t>
                      </a: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0347305"/>
                  </a:ext>
                </a:extLst>
              </a:tr>
              <a:tr h="241889">
                <a:tc>
                  <a:txBody>
                    <a:bodyPr/>
                    <a:lstStyle/>
                    <a:p>
                      <a:pPr algn="ctr">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業種</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7">
                  <a:txBody>
                    <a:bodyPr/>
                    <a:lstStyle/>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23052858"/>
                  </a:ext>
                </a:extLst>
              </a:tr>
              <a:tr h="193511">
                <a:tc gridSpan="2">
                  <a:txBody>
                    <a:bodyPr/>
                    <a:lstStyle/>
                    <a:p>
                      <a:pPr indent="304800"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資本金</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indent="152400" algn="ctr">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従業員数</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0" indent="85725" algn="ctr">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所属組合・団体</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pPr marL="0" indent="85725" algn="just">
                        <a:buNone/>
                      </a:pP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85725" algn="ctr">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主力製品</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382134"/>
                  </a:ext>
                </a:extLst>
              </a:tr>
              <a:tr h="374198">
                <a:tc gridSpan="2">
                  <a:txBody>
                    <a:bodyPr/>
                    <a:lstStyle/>
                    <a:p>
                      <a:pPr algn="just">
                        <a:buNone/>
                      </a:pPr>
                      <a:r>
                        <a:rPr lang="en-US" sz="1200" b="0" kern="10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a:solidFill>
                          <a:schemeClr val="tx1"/>
                        </a:solidFill>
                        <a:effectLst/>
                        <a:latin typeface="HG丸ｺﾞｼｯｸM-PRO" panose="020F0600000000000000" pitchFamily="50" charset="-128"/>
                        <a:ea typeface="HG丸ｺﾞｼｯｸM-PRO" panose="020F0600000000000000" pitchFamily="50" charset="-128"/>
                      </a:endParaRPr>
                    </a:p>
                    <a:p>
                      <a:pPr marL="609600" indent="-609600" algn="just">
                        <a:buNone/>
                      </a:pPr>
                      <a:r>
                        <a:rPr lang="ja-JP" sz="1200" b="0" kern="100">
                          <a:solidFill>
                            <a:schemeClr val="tx1"/>
                          </a:solidFill>
                          <a:effectLst/>
                          <a:latin typeface="HG丸ｺﾞｼｯｸM-PRO" panose="020F0600000000000000" pitchFamily="50" charset="-128"/>
                          <a:ea typeface="HG丸ｺﾞｼｯｸM-PRO" panose="020F0600000000000000" pitchFamily="50" charset="-128"/>
                        </a:rPr>
                        <a:t>　　　　千円　　　</a:t>
                      </a:r>
                      <a:endParaRPr lang="ja-JP" sz="1050" b="0" kern="10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algn="just">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r">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　　　　　</a:t>
                      </a:r>
                      <a:r>
                        <a:rPr lang="ja-JP" altLang="en-US" sz="1200" kern="100" dirty="0">
                          <a:solidFill>
                            <a:schemeClr val="tx1"/>
                          </a:solidFill>
                          <a:effectLst/>
                          <a:latin typeface="HG丸ｺﾞｼｯｸM-PRO" panose="020F0600000000000000" pitchFamily="50" charset="-128"/>
                          <a:ea typeface="HG丸ｺﾞｼｯｸM-PRO" panose="020F0600000000000000" pitchFamily="50" charset="-128"/>
                        </a:rPr>
                        <a:t>　　　</a:t>
                      </a: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名</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pPr algn="just">
                        <a:buNone/>
                      </a:pPr>
                      <a:endParaRPr lang="ja-JP" sz="1050" kern="1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16693"/>
                  </a:ext>
                </a:extLst>
              </a:tr>
              <a:tr h="490496">
                <a:tc rowSpan="2" gridSpan="2">
                  <a:txBody>
                    <a:bodyPr/>
                    <a:lstStyle/>
                    <a:p>
                      <a:pPr algn="ctr">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担当者・連絡先</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ctr">
                        <a:buNone/>
                      </a:pPr>
                      <a:r>
                        <a:rPr lang="ja-JP" sz="1000" b="0" kern="100" dirty="0">
                          <a:solidFill>
                            <a:schemeClr val="tx1"/>
                          </a:solidFill>
                          <a:effectLst/>
                          <a:latin typeface="HG丸ｺﾞｼｯｸM-PRO" panose="020F0600000000000000" pitchFamily="50" charset="-128"/>
                          <a:ea typeface="HG丸ｺﾞｼｯｸM-PRO" panose="020F0600000000000000" pitchFamily="50" charset="-128"/>
                        </a:rPr>
                        <a:t>※必ず連絡が取れる</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ctr">
                        <a:buNone/>
                      </a:pPr>
                      <a:r>
                        <a:rPr lang="ja-JP" sz="1000" b="0" kern="100" dirty="0">
                          <a:solidFill>
                            <a:schemeClr val="tx1"/>
                          </a:solidFill>
                          <a:effectLst/>
                          <a:latin typeface="HG丸ｺﾞｼｯｸM-PRO" panose="020F0600000000000000" pitchFamily="50" charset="-128"/>
                          <a:ea typeface="HG丸ｺﾞｼｯｸM-PRO" panose="020F0600000000000000" pitchFamily="50" charset="-128"/>
                        </a:rPr>
                        <a:t>連絡先を記入して</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ctr">
                        <a:buNone/>
                      </a:pPr>
                      <a:r>
                        <a:rPr lang="ja-JP" sz="1000" b="0" kern="100" dirty="0">
                          <a:solidFill>
                            <a:schemeClr val="tx1"/>
                          </a:solidFill>
                          <a:effectLst/>
                          <a:latin typeface="HG丸ｺﾞｼｯｸM-PRO" panose="020F0600000000000000" pitchFamily="50" charset="-128"/>
                          <a:ea typeface="HG丸ｺﾞｼｯｸM-PRO" panose="020F0600000000000000" pitchFamily="50" charset="-128"/>
                        </a:rPr>
                        <a:t>ください。</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hMerge="1">
                  <a:txBody>
                    <a:bodyPr/>
                    <a:lstStyle/>
                    <a:p>
                      <a:endParaRPr kumimoji="1" lang="ja-JP" altLang="en-US"/>
                    </a:p>
                  </a:txBody>
                  <a:tcPr/>
                </a:tc>
                <a:tc gridSpan="2">
                  <a:txBody>
                    <a:bodyPr/>
                    <a:lstStyle/>
                    <a:p>
                      <a:pPr algn="just">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所属部課名</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gridSpan="3">
                  <a:txBody>
                    <a:bodyPr/>
                    <a:lstStyle/>
                    <a:p>
                      <a:pPr algn="just">
                        <a:buNone/>
                      </a:pPr>
                      <a:r>
                        <a:rPr lang="ja-JP" sz="1200" kern="100">
                          <a:solidFill>
                            <a:schemeClr val="tx1"/>
                          </a:solidFill>
                          <a:effectLst/>
                          <a:latin typeface="HG丸ｺﾞｼｯｸM-PRO" panose="020F0600000000000000" pitchFamily="50" charset="-128"/>
                          <a:ea typeface="HG丸ｺﾞｼｯｸM-PRO" panose="020F0600000000000000" pitchFamily="50" charset="-128"/>
                        </a:rPr>
                        <a:t>役職</a:t>
                      </a:r>
                      <a:endParaRPr lang="ja-JP" sz="1050" kern="10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pPr algn="just">
                        <a:buNone/>
                      </a:pPr>
                      <a:endParaRPr lang="ja-JP" sz="1050" kern="10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氏名</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3043315"/>
                  </a:ext>
                </a:extLst>
              </a:tr>
              <a:tr h="387022">
                <a:tc gridSpan="2" vMerge="1">
                  <a:txBody>
                    <a:bodyPr/>
                    <a:lstStyle/>
                    <a:p>
                      <a:endParaRPr kumimoji="1" lang="ja-JP" altLang="en-US"/>
                    </a:p>
                  </a:txBody>
                  <a:tcPr/>
                </a:tc>
                <a:tc hMerge="1" vMerge="1">
                  <a:txBody>
                    <a:bodyPr/>
                    <a:lstStyle/>
                    <a:p>
                      <a:endParaRPr kumimoji="1" lang="ja-JP" altLang="en-US"/>
                    </a:p>
                  </a:txBody>
                  <a:tcPr/>
                </a:tc>
                <a:tc gridSpan="4">
                  <a:txBody>
                    <a:bodyPr/>
                    <a:lstStyle/>
                    <a:p>
                      <a:pPr algn="just">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電話：</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携帯：</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pPr algn="just">
                        <a:buNone/>
                      </a:pPr>
                      <a:r>
                        <a:rPr lang="en-US" sz="1200" kern="100" dirty="0">
                          <a:solidFill>
                            <a:schemeClr val="tx1"/>
                          </a:solidFill>
                          <a:effectLst/>
                          <a:latin typeface="ＭＳ Ｐゴシック" panose="020B0600070205080204" pitchFamily="50" charset="-128"/>
                          <a:ea typeface="ＭＳ Ｐゴシック" panose="020B0600070205080204" pitchFamily="50" charset="-128"/>
                        </a:rPr>
                        <a:t>E-mail</a:t>
                      </a:r>
                      <a:r>
                        <a:rPr lang="ja-JP" sz="1200" kern="100" dirty="0">
                          <a:solidFill>
                            <a:schemeClr val="tx1"/>
                          </a:solidFill>
                          <a:effectLst/>
                          <a:latin typeface="ＭＳ Ｐゴシック" panose="020B0600070205080204" pitchFamily="50" charset="-128"/>
                          <a:ea typeface="ＭＳ Ｐゴシック" panose="020B0600070205080204" pitchFamily="50" charset="-128"/>
                        </a:rPr>
                        <a:t>：</a:t>
                      </a:r>
                      <a:endParaRPr lang="ja-JP" sz="1050" kern="100" dirty="0">
                        <a:solidFill>
                          <a:schemeClr val="tx1"/>
                        </a:solidFill>
                        <a:effectLst/>
                        <a:latin typeface="ＭＳ Ｐゴシック" panose="020B0600070205080204" pitchFamily="50" charset="-128"/>
                        <a:ea typeface="ＭＳ Ｐゴシック" panose="020B0600070205080204" pitchFamily="50" charset="-128"/>
                      </a:endParaRPr>
                    </a:p>
                    <a:p>
                      <a:pPr algn="just">
                        <a:buNone/>
                      </a:pPr>
                      <a:r>
                        <a:rPr lang="en-US" sz="1200" kern="100" dirty="0">
                          <a:solidFill>
                            <a:schemeClr val="tx1"/>
                          </a:solidFill>
                          <a:effectLst/>
                          <a:latin typeface="ＭＳ Ｐゴシック" panose="020B0600070205080204" pitchFamily="50" charset="-128"/>
                          <a:ea typeface="ＭＳ Ｐゴシック" panose="020B0600070205080204" pitchFamily="50" charset="-128"/>
                        </a:rPr>
                        <a:t> </a:t>
                      </a:r>
                      <a:endParaRPr lang="ja-JP" sz="1050" kern="1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E-mail</a:t>
                      </a: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kumimoji="1" lang="ja-JP" altLang="en-US" dirty="0">
                        <a:latin typeface="HG丸ｺﾞｼｯｸM-PRO" panose="020F0600000000000000" pitchFamily="50" charset="-128"/>
                        <a:ea typeface="HG丸ｺﾞｼｯｸM-PRO" panose="020F0600000000000000" pitchFamily="50" charset="-128"/>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1496078350"/>
                  </a:ext>
                </a:extLst>
              </a:tr>
            </a:tbl>
          </a:graphicData>
        </a:graphic>
      </p:graphicFrame>
      <p:sp>
        <p:nvSpPr>
          <p:cNvPr id="8" name="object 2">
            <a:extLst>
              <a:ext uri="{FF2B5EF4-FFF2-40B4-BE49-F238E27FC236}">
                <a16:creationId xmlns:a16="http://schemas.microsoft.com/office/drawing/2014/main" id="{752B9331-1574-F9BA-8CD9-1FB38E821072}"/>
              </a:ext>
            </a:extLst>
          </p:cNvPr>
          <p:cNvSpPr txBox="1"/>
          <p:nvPr/>
        </p:nvSpPr>
        <p:spPr>
          <a:xfrm>
            <a:off x="654050" y="317500"/>
            <a:ext cx="6649081" cy="258404"/>
          </a:xfrm>
          <a:prstGeom prst="rect">
            <a:avLst/>
          </a:prstGeom>
        </p:spPr>
        <p:txBody>
          <a:bodyPr vert="horz" wrap="square" lIns="0" tIns="12065" rIns="0" bIns="0" rtlCol="0">
            <a:spAutoFit/>
          </a:bodyPr>
          <a:lstStyle/>
          <a:p>
            <a:pPr marL="1605280">
              <a:lnSpc>
                <a:spcPct val="100000"/>
              </a:lnSpc>
              <a:spcBef>
                <a:spcPts val="95"/>
              </a:spcBef>
            </a:pPr>
            <a:r>
              <a:rPr sz="1600" spc="35" dirty="0" err="1">
                <a:latin typeface="HG丸ｺﾞｼｯｸM-PRO" panose="020F0600000000000000" pitchFamily="50" charset="-128"/>
                <a:ea typeface="HG丸ｺﾞｼｯｸM-PRO" panose="020F0600000000000000" pitchFamily="50" charset="-128"/>
                <a:cs typeface="MS PGothic"/>
              </a:rPr>
              <a:t>名古屋市工業技術グランプリ申込書</a:t>
            </a:r>
            <a:endParaRPr sz="1200" dirty="0">
              <a:latin typeface="HG丸ｺﾞｼｯｸM-PRO" panose="020F0600000000000000" pitchFamily="50" charset="-128"/>
              <a:ea typeface="HG丸ｺﾞｼｯｸM-PRO" panose="020F0600000000000000" pitchFamily="50" charset="-128"/>
              <a:cs typeface="MS PGothic"/>
            </a:endParaRPr>
          </a:p>
        </p:txBody>
      </p:sp>
      <p:sp>
        <p:nvSpPr>
          <p:cNvPr id="10" name="object 3">
            <a:extLst>
              <a:ext uri="{FF2B5EF4-FFF2-40B4-BE49-F238E27FC236}">
                <a16:creationId xmlns:a16="http://schemas.microsoft.com/office/drawing/2014/main" id="{37FAAF5E-F0A9-DF43-11AB-FABED75F5BB8}"/>
              </a:ext>
            </a:extLst>
          </p:cNvPr>
          <p:cNvSpPr txBox="1"/>
          <p:nvPr/>
        </p:nvSpPr>
        <p:spPr>
          <a:xfrm>
            <a:off x="5413374" y="698500"/>
            <a:ext cx="1772281" cy="197490"/>
          </a:xfrm>
          <a:prstGeom prst="rect">
            <a:avLst/>
          </a:prstGeom>
        </p:spPr>
        <p:txBody>
          <a:bodyPr vert="horz" wrap="square" lIns="0" tIns="12700" rIns="0" bIns="0" rtlCol="0">
            <a:spAutoFit/>
          </a:bodyPr>
          <a:lstStyle/>
          <a:p>
            <a:pPr marL="12700">
              <a:lnSpc>
                <a:spcPct val="100000"/>
              </a:lnSpc>
              <a:spcBef>
                <a:spcPts val="100"/>
              </a:spcBef>
            </a:pPr>
            <a:r>
              <a:rPr sz="1200" spc="75" dirty="0">
                <a:latin typeface="HG丸ｺﾞｼｯｸM-PRO" panose="020F0600000000000000" pitchFamily="50" charset="-128"/>
                <a:ea typeface="HG丸ｺﾞｼｯｸM-PRO" panose="020F0600000000000000" pitchFamily="50" charset="-128"/>
                <a:cs typeface="MS PGothic"/>
              </a:rPr>
              <a:t>令和８年</a:t>
            </a:r>
            <a:r>
              <a:rPr lang="ja-JP" altLang="en-US" sz="1200" spc="75" dirty="0">
                <a:latin typeface="HG丸ｺﾞｼｯｸM-PRO" panose="020F0600000000000000" pitchFamily="50" charset="-128"/>
                <a:ea typeface="HG丸ｺﾞｼｯｸM-PRO" panose="020F0600000000000000" pitchFamily="50" charset="-128"/>
                <a:cs typeface="MS PGothic"/>
              </a:rPr>
              <a:t>　　月　　日</a:t>
            </a:r>
            <a:endParaRPr sz="1200" dirty="0">
              <a:latin typeface="HG丸ｺﾞｼｯｸM-PRO" panose="020F0600000000000000" pitchFamily="50" charset="-128"/>
              <a:ea typeface="HG丸ｺﾞｼｯｸM-PRO" panose="020F0600000000000000" pitchFamily="50" charset="-128"/>
              <a:cs typeface="MS PGothic"/>
            </a:endParaRPr>
          </a:p>
        </p:txBody>
      </p:sp>
      <p:sp>
        <p:nvSpPr>
          <p:cNvPr id="14" name="object 2">
            <a:extLst>
              <a:ext uri="{FF2B5EF4-FFF2-40B4-BE49-F238E27FC236}">
                <a16:creationId xmlns:a16="http://schemas.microsoft.com/office/drawing/2014/main" id="{88D5F176-9DDC-0DE8-CBDD-D10D28E0F91B}"/>
              </a:ext>
            </a:extLst>
          </p:cNvPr>
          <p:cNvSpPr txBox="1"/>
          <p:nvPr/>
        </p:nvSpPr>
        <p:spPr>
          <a:xfrm>
            <a:off x="501650" y="698500"/>
            <a:ext cx="4800600" cy="432811"/>
          </a:xfrm>
          <a:prstGeom prst="rect">
            <a:avLst/>
          </a:prstGeom>
        </p:spPr>
        <p:txBody>
          <a:bodyPr vert="horz" wrap="square" lIns="0" tIns="12065" rIns="0" bIns="0" rtlCol="0">
            <a:spAutoFit/>
          </a:bodyPr>
          <a:lstStyle/>
          <a:p>
            <a:pPr marL="12700">
              <a:lnSpc>
                <a:spcPct val="100000"/>
              </a:lnSpc>
              <a:spcBef>
                <a:spcPts val="1070"/>
              </a:spcBef>
              <a:tabLst>
                <a:tab pos="2451100" algn="l"/>
                <a:tab pos="3365500" algn="l"/>
              </a:tabLst>
            </a:pPr>
            <a:r>
              <a:rPr sz="1200" dirty="0" err="1">
                <a:latin typeface="HG丸ｺﾞｼｯｸM-PRO" panose="020F0600000000000000" pitchFamily="50" charset="-128"/>
                <a:ea typeface="HG丸ｺﾞｼｯｸM-PRO" panose="020F0600000000000000" pitchFamily="50" charset="-128"/>
                <a:cs typeface="MS PGothic"/>
              </a:rPr>
              <a:t>公益財団法人名古屋産業振興公</a:t>
            </a:r>
            <a:r>
              <a:rPr sz="1200" spc="-50" dirty="0" err="1">
                <a:latin typeface="HG丸ｺﾞｼｯｸM-PRO" panose="020F0600000000000000" pitchFamily="50" charset="-128"/>
                <a:ea typeface="HG丸ｺﾞｼｯｸM-PRO" panose="020F0600000000000000" pitchFamily="50" charset="-128"/>
                <a:cs typeface="MS PGothic"/>
              </a:rPr>
              <a:t>社</a:t>
            </a:r>
            <a:r>
              <a:rPr sz="1200" dirty="0">
                <a:latin typeface="HG丸ｺﾞｼｯｸM-PRO" panose="020F0600000000000000" pitchFamily="50" charset="-128"/>
                <a:ea typeface="HG丸ｺﾞｼｯｸM-PRO" panose="020F0600000000000000" pitchFamily="50" charset="-128"/>
                <a:cs typeface="MS PGothic"/>
              </a:rPr>
              <a:t>	工業振興</a:t>
            </a:r>
            <a:r>
              <a:rPr sz="1200" spc="-50" dirty="0">
                <a:latin typeface="HG丸ｺﾞｼｯｸM-PRO" panose="020F0600000000000000" pitchFamily="50" charset="-128"/>
                <a:ea typeface="HG丸ｺﾞｼｯｸM-PRO" panose="020F0600000000000000" pitchFamily="50" charset="-128"/>
                <a:cs typeface="MS PGothic"/>
              </a:rPr>
              <a:t>部</a:t>
            </a:r>
            <a:r>
              <a:rPr sz="1200" dirty="0">
                <a:latin typeface="HG丸ｺﾞｼｯｸM-PRO" panose="020F0600000000000000" pitchFamily="50" charset="-128"/>
                <a:ea typeface="HG丸ｺﾞｼｯｸM-PRO" panose="020F0600000000000000" pitchFamily="50" charset="-128"/>
                <a:cs typeface="MS PGothic"/>
              </a:rPr>
              <a:t>	</a:t>
            </a:r>
            <a:r>
              <a:rPr sz="1200" spc="-50" dirty="0">
                <a:latin typeface="HG丸ｺﾞｼｯｸM-PRO" panose="020F0600000000000000" pitchFamily="50" charset="-128"/>
                <a:ea typeface="HG丸ｺﾞｼｯｸM-PRO" panose="020F0600000000000000" pitchFamily="50" charset="-128"/>
                <a:cs typeface="MS PGothic"/>
              </a:rPr>
              <a:t>宛</a:t>
            </a:r>
            <a:endParaRPr sz="1200" dirty="0">
              <a:latin typeface="HG丸ｺﾞｼｯｸM-PRO" panose="020F0600000000000000" pitchFamily="50" charset="-128"/>
              <a:ea typeface="HG丸ｺﾞｼｯｸM-PRO" panose="020F0600000000000000" pitchFamily="50" charset="-128"/>
              <a:cs typeface="MS PGothic"/>
            </a:endParaRPr>
          </a:p>
          <a:p>
            <a:pPr marL="622300">
              <a:lnSpc>
                <a:spcPct val="100000"/>
              </a:lnSpc>
              <a:spcBef>
                <a:spcPts val="365"/>
              </a:spcBef>
            </a:pPr>
            <a:r>
              <a:rPr sz="1200" spc="55" dirty="0">
                <a:latin typeface="HG丸ｺﾞｼｯｸM-PRO" panose="020F0600000000000000" pitchFamily="50" charset="-128"/>
                <a:ea typeface="HG丸ｺﾞｼｯｸM-PRO" panose="020F0600000000000000" pitchFamily="50" charset="-128"/>
                <a:cs typeface="MS PGothic"/>
              </a:rPr>
              <a:t>以下のとおり名古屋市工業技術グランプリに申込みます。</a:t>
            </a:r>
            <a:endParaRPr sz="1200" dirty="0">
              <a:latin typeface="HG丸ｺﾞｼｯｸM-PRO" panose="020F0600000000000000" pitchFamily="50" charset="-128"/>
              <a:ea typeface="HG丸ｺﾞｼｯｸM-PRO" panose="020F0600000000000000" pitchFamily="50" charset="-128"/>
              <a:cs typeface="MS PGothic"/>
            </a:endParaRPr>
          </a:p>
        </p:txBody>
      </p:sp>
      <p:sp>
        <p:nvSpPr>
          <p:cNvPr id="16" name="object 6">
            <a:extLst>
              <a:ext uri="{FF2B5EF4-FFF2-40B4-BE49-F238E27FC236}">
                <a16:creationId xmlns:a16="http://schemas.microsoft.com/office/drawing/2014/main" id="{EB29C6FC-C933-09E5-49C8-0D46D7932872}"/>
              </a:ext>
            </a:extLst>
          </p:cNvPr>
          <p:cNvSpPr txBox="1"/>
          <p:nvPr/>
        </p:nvSpPr>
        <p:spPr>
          <a:xfrm>
            <a:off x="479425" y="1235619"/>
            <a:ext cx="822325" cy="197490"/>
          </a:xfrm>
          <a:prstGeom prst="rect">
            <a:avLst/>
          </a:prstGeom>
        </p:spPr>
        <p:txBody>
          <a:bodyPr vert="horz" wrap="square" lIns="0" tIns="12700" rIns="0" bIns="0" rtlCol="0">
            <a:spAutoFit/>
          </a:bodyPr>
          <a:lstStyle/>
          <a:p>
            <a:pPr marL="12700">
              <a:lnSpc>
                <a:spcPct val="100000"/>
              </a:lnSpc>
              <a:spcBef>
                <a:spcPts val="100"/>
              </a:spcBef>
            </a:pPr>
            <a:r>
              <a:rPr sz="1200" b="1" spc="-65" dirty="0">
                <a:solidFill>
                  <a:srgbClr val="0000FF"/>
                </a:solidFill>
                <a:latin typeface="HG丸ｺﾞｼｯｸM-PRO" panose="020F0600000000000000" pitchFamily="50" charset="-128"/>
                <a:ea typeface="HG丸ｺﾞｼｯｸM-PRO" panose="020F0600000000000000" pitchFamily="50" charset="-128"/>
                <a:cs typeface="Microsoft JhengHei"/>
              </a:rPr>
              <a:t>１</a:t>
            </a:r>
            <a:r>
              <a:rPr sz="1200" b="1" spc="-65" dirty="0">
                <a:solidFill>
                  <a:srgbClr val="0000FF"/>
                </a:solidFill>
                <a:latin typeface="HG丸ｺﾞｼｯｸM-PRO" panose="020F0600000000000000" pitchFamily="50" charset="-128"/>
                <a:ea typeface="HG丸ｺﾞｼｯｸM-PRO" panose="020F0600000000000000" pitchFamily="50" charset="-128"/>
                <a:cs typeface="Tahoma"/>
              </a:rPr>
              <a:t>.</a:t>
            </a:r>
            <a:r>
              <a:rPr sz="1200" b="1" spc="-15" dirty="0">
                <a:solidFill>
                  <a:srgbClr val="0000FF"/>
                </a:solidFill>
                <a:latin typeface="HG丸ｺﾞｼｯｸM-PRO" panose="020F0600000000000000" pitchFamily="50" charset="-128"/>
                <a:ea typeface="HG丸ｺﾞｼｯｸM-PRO" panose="020F0600000000000000" pitchFamily="50" charset="-128"/>
                <a:cs typeface="Microsoft JhengHei"/>
              </a:rPr>
              <a:t>企業概要</a:t>
            </a:r>
            <a:endParaRPr sz="1200">
              <a:latin typeface="HG丸ｺﾞｼｯｸM-PRO" panose="020F0600000000000000" pitchFamily="50" charset="-128"/>
              <a:ea typeface="HG丸ｺﾞｼｯｸM-PRO" panose="020F0600000000000000" pitchFamily="50" charset="-128"/>
              <a:cs typeface="Microsoft JhengHei"/>
            </a:endParaRPr>
          </a:p>
        </p:txBody>
      </p:sp>
      <p:sp>
        <p:nvSpPr>
          <p:cNvPr id="18" name="object 7">
            <a:extLst>
              <a:ext uri="{FF2B5EF4-FFF2-40B4-BE49-F238E27FC236}">
                <a16:creationId xmlns:a16="http://schemas.microsoft.com/office/drawing/2014/main" id="{FFEF2B93-BBA0-99B6-D098-8FFD06BF9F9B}"/>
              </a:ext>
            </a:extLst>
          </p:cNvPr>
          <p:cNvSpPr txBox="1"/>
          <p:nvPr/>
        </p:nvSpPr>
        <p:spPr>
          <a:xfrm>
            <a:off x="1419986" y="1253907"/>
            <a:ext cx="2667000" cy="175048"/>
          </a:xfrm>
          <a:prstGeom prst="rect">
            <a:avLst/>
          </a:prstGeom>
        </p:spPr>
        <p:txBody>
          <a:bodyPr vert="horz" wrap="square" lIns="0" tIns="13335" rIns="0" bIns="0" rtlCol="0">
            <a:spAutoFit/>
          </a:bodyPr>
          <a:lstStyle/>
          <a:p>
            <a:pPr marL="12700">
              <a:lnSpc>
                <a:spcPct val="100000"/>
              </a:lnSpc>
              <a:spcBef>
                <a:spcPts val="105"/>
              </a:spcBef>
            </a:pPr>
            <a:r>
              <a:rPr sz="1050" b="1" spc="-10" dirty="0">
                <a:solidFill>
                  <a:srgbClr val="0000FF"/>
                </a:solidFill>
                <a:latin typeface="HG丸ｺﾞｼｯｸM-PRO" panose="020F0600000000000000" pitchFamily="50" charset="-128"/>
                <a:ea typeface="HG丸ｺﾞｼｯｸM-PRO" panose="020F0600000000000000" pitchFamily="50" charset="-128"/>
                <a:cs typeface="Microsoft JhengHei"/>
              </a:rPr>
              <a:t>(※会社パンフレット等を添付してください</a:t>
            </a:r>
            <a:r>
              <a:rPr sz="1050" b="1" spc="-50" dirty="0">
                <a:solidFill>
                  <a:srgbClr val="0000FF"/>
                </a:solidFill>
                <a:latin typeface="HG丸ｺﾞｼｯｸM-PRO" panose="020F0600000000000000" pitchFamily="50" charset="-128"/>
                <a:ea typeface="HG丸ｺﾞｼｯｸM-PRO" panose="020F0600000000000000" pitchFamily="50" charset="-128"/>
                <a:cs typeface="Tahoma"/>
              </a:rPr>
              <a:t>)</a:t>
            </a:r>
            <a:endParaRPr sz="1050" dirty="0">
              <a:latin typeface="HG丸ｺﾞｼｯｸM-PRO" panose="020F0600000000000000" pitchFamily="50" charset="-128"/>
              <a:ea typeface="HG丸ｺﾞｼｯｸM-PRO" panose="020F0600000000000000" pitchFamily="50" charset="-128"/>
              <a:cs typeface="Tahoma"/>
            </a:endParaRPr>
          </a:p>
        </p:txBody>
      </p:sp>
      <p:graphicFrame>
        <p:nvGraphicFramePr>
          <p:cNvPr id="23" name="表 22">
            <a:extLst>
              <a:ext uri="{FF2B5EF4-FFF2-40B4-BE49-F238E27FC236}">
                <a16:creationId xmlns:a16="http://schemas.microsoft.com/office/drawing/2014/main" id="{188E7539-292A-7DED-D9D1-CAEEE24FC5E0}"/>
              </a:ext>
            </a:extLst>
          </p:cNvPr>
          <p:cNvGraphicFramePr>
            <a:graphicFrameLocks noGrp="1"/>
          </p:cNvGraphicFramePr>
          <p:nvPr>
            <p:extLst>
              <p:ext uri="{D42A27DB-BD31-4B8C-83A1-F6EECF244321}">
                <p14:modId xmlns:p14="http://schemas.microsoft.com/office/powerpoint/2010/main" val="2051833699"/>
              </p:ext>
            </p:extLst>
          </p:nvPr>
        </p:nvGraphicFramePr>
        <p:xfrm>
          <a:off x="469901" y="6877311"/>
          <a:ext cx="6684004" cy="3498589"/>
        </p:xfrm>
        <a:graphic>
          <a:graphicData uri="http://schemas.openxmlformats.org/drawingml/2006/table">
            <a:tbl>
              <a:tblPr firstRow="1" firstCol="1" bandRow="1">
                <a:tableStyleId>{5C22544A-7EE6-4342-B048-85BDC9FD1C3A}</a:tableStyleId>
              </a:tblPr>
              <a:tblGrid>
                <a:gridCol w="1406523">
                  <a:extLst>
                    <a:ext uri="{9D8B030D-6E8A-4147-A177-3AD203B41FA5}">
                      <a16:colId xmlns:a16="http://schemas.microsoft.com/office/drawing/2014/main" val="1497405690"/>
                    </a:ext>
                  </a:extLst>
                </a:gridCol>
                <a:gridCol w="1066800">
                  <a:extLst>
                    <a:ext uri="{9D8B030D-6E8A-4147-A177-3AD203B41FA5}">
                      <a16:colId xmlns:a16="http://schemas.microsoft.com/office/drawing/2014/main" val="3882781369"/>
                    </a:ext>
                  </a:extLst>
                </a:gridCol>
                <a:gridCol w="4210681">
                  <a:extLst>
                    <a:ext uri="{9D8B030D-6E8A-4147-A177-3AD203B41FA5}">
                      <a16:colId xmlns:a16="http://schemas.microsoft.com/office/drawing/2014/main" val="2263914712"/>
                    </a:ext>
                  </a:extLst>
                </a:gridCol>
              </a:tblGrid>
              <a:tr h="586311">
                <a:tc>
                  <a:txBody>
                    <a:bodyPr/>
                    <a:lstStyle/>
                    <a:p>
                      <a:pPr algn="ctr">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新技術・新製品</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ctr">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の名称</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a:txBody>
                    <a:bodyPr/>
                    <a:lstStyle/>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3575021074"/>
                  </a:ext>
                </a:extLst>
              </a:tr>
              <a:tr h="281108">
                <a:tc gridSpan="2">
                  <a:txBody>
                    <a:bodyPr/>
                    <a:lstStyle/>
                    <a:p>
                      <a:pPr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新技術・新製品が公表された年月</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ash"/>
                      <a:round/>
                      <a:headEnd type="none" w="med" len="med"/>
                      <a:tailEnd type="none" w="med" len="med"/>
                    </a:lnB>
                    <a:noFill/>
                  </a:tcPr>
                </a:tc>
                <a:tc hMerge="1">
                  <a:txBody>
                    <a:bodyPr/>
                    <a:lstStyle/>
                    <a:p>
                      <a:endParaRPr kumimoji="1" lang="ja-JP" altLang="en-US"/>
                    </a:p>
                  </a:txBody>
                  <a:tcPr/>
                </a:tc>
                <a:tc>
                  <a:txBody>
                    <a:bodyPr/>
                    <a:lstStyle/>
                    <a:p>
                      <a:pPr algn="just">
                        <a:buNone/>
                      </a:pPr>
                      <a:r>
                        <a:rPr lang="ja-JP" sz="1200" kern="100" dirty="0">
                          <a:solidFill>
                            <a:schemeClr val="tx1"/>
                          </a:solidFill>
                          <a:effectLst/>
                          <a:latin typeface="HG丸ｺﾞｼｯｸM-PRO" panose="020F0600000000000000" pitchFamily="50" charset="-128"/>
                          <a:ea typeface="HG丸ｺﾞｼｯｸM-PRO" panose="020F0600000000000000" pitchFamily="50" charset="-128"/>
                        </a:rPr>
                        <a:t>令和　　　　　　　　年　　　　　　月</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891085"/>
                  </a:ext>
                </a:extLst>
              </a:tr>
              <a:tr h="2631170">
                <a:tc gridSpan="3">
                  <a:txBody>
                    <a:bodyPr/>
                    <a:lstStyle/>
                    <a:p>
                      <a:pPr algn="just">
                        <a:buNone/>
                      </a:pPr>
                      <a:r>
                        <a:rPr lang="ja-JP" sz="1050" kern="100" dirty="0">
                          <a:solidFill>
                            <a:srgbClr val="0000FF"/>
                          </a:solidFill>
                          <a:effectLst/>
                          <a:latin typeface="HG丸ｺﾞｼｯｸM-PRO" panose="020F0600000000000000" pitchFamily="50" charset="-128"/>
                          <a:ea typeface="HG丸ｺﾞｼｯｸM-PRO" panose="020F0600000000000000" pitchFamily="50" charset="-128"/>
                        </a:rPr>
                        <a:t>①新技術・新製品について開発の背景、開発に至るまでの経緯について等、わかりやすく記入してください。</a:t>
                      </a: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05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ash"/>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15144968"/>
                  </a:ext>
                </a:extLst>
              </a:tr>
            </a:tbl>
          </a:graphicData>
        </a:graphic>
      </p:graphicFrame>
      <p:sp>
        <p:nvSpPr>
          <p:cNvPr id="25" name="object 9">
            <a:extLst>
              <a:ext uri="{FF2B5EF4-FFF2-40B4-BE49-F238E27FC236}">
                <a16:creationId xmlns:a16="http://schemas.microsoft.com/office/drawing/2014/main" id="{C40EE2A4-6435-EB13-AD3B-E407210156CC}"/>
              </a:ext>
            </a:extLst>
          </p:cNvPr>
          <p:cNvSpPr txBox="1"/>
          <p:nvPr/>
        </p:nvSpPr>
        <p:spPr>
          <a:xfrm>
            <a:off x="479425" y="6427989"/>
            <a:ext cx="6508750" cy="366511"/>
          </a:xfrm>
          <a:prstGeom prst="rect">
            <a:avLst/>
          </a:prstGeom>
        </p:spPr>
        <p:txBody>
          <a:bodyPr vert="horz" wrap="square" lIns="0" tIns="13335" rIns="0" bIns="0" rtlCol="0">
            <a:spAutoFit/>
          </a:bodyPr>
          <a:lstStyle/>
          <a:p>
            <a:pPr marL="100965" marR="5080" indent="-88900">
              <a:lnSpc>
                <a:spcPct val="107900"/>
              </a:lnSpc>
              <a:spcBef>
                <a:spcPts val="105"/>
              </a:spcBef>
            </a:pPr>
            <a:r>
              <a:rPr sz="1200" b="1" dirty="0">
                <a:solidFill>
                  <a:srgbClr val="0000FF"/>
                </a:solidFill>
                <a:latin typeface="HG丸ｺﾞｼｯｸM-PRO" panose="020F0600000000000000" pitchFamily="50" charset="-128"/>
                <a:ea typeface="HG丸ｺﾞｼｯｸM-PRO" panose="020F0600000000000000" pitchFamily="50" charset="-128"/>
                <a:cs typeface="Tahoma"/>
              </a:rPr>
              <a:t>2.</a:t>
            </a:r>
            <a:r>
              <a:rPr sz="1200" b="1" dirty="0">
                <a:solidFill>
                  <a:srgbClr val="0000FF"/>
                </a:solidFill>
                <a:latin typeface="HG丸ｺﾞｼｯｸM-PRO" panose="020F0600000000000000" pitchFamily="50" charset="-128"/>
                <a:ea typeface="HG丸ｺﾞｼｯｸM-PRO" panose="020F0600000000000000" pitchFamily="50" charset="-128"/>
                <a:cs typeface="Microsoft JhengHei"/>
              </a:rPr>
              <a:t>新技術・新製品の概要</a:t>
            </a:r>
            <a:r>
              <a:rPr sz="1200" b="1" spc="-95" dirty="0">
                <a:solidFill>
                  <a:srgbClr val="0000FF"/>
                </a:solidFill>
                <a:latin typeface="HG丸ｺﾞｼｯｸM-PRO" panose="020F0600000000000000" pitchFamily="50" charset="-128"/>
                <a:ea typeface="HG丸ｺﾞｼｯｸM-PRO" panose="020F0600000000000000" pitchFamily="50" charset="-128"/>
                <a:cs typeface="Tahoma"/>
              </a:rPr>
              <a:t>/</a:t>
            </a:r>
            <a:r>
              <a:rPr sz="1200" b="1" dirty="0">
                <a:solidFill>
                  <a:srgbClr val="0000FF"/>
                </a:solidFill>
                <a:latin typeface="HG丸ｺﾞｼｯｸM-PRO" panose="020F0600000000000000" pitchFamily="50" charset="-128"/>
                <a:ea typeface="HG丸ｺﾞｼｯｸM-PRO" panose="020F0600000000000000" pitchFamily="50" charset="-128"/>
                <a:cs typeface="Microsoft JhengHei"/>
              </a:rPr>
              <a:t>詳細</a:t>
            </a:r>
            <a:r>
              <a:rPr sz="1050" b="1" spc="75" dirty="0">
                <a:solidFill>
                  <a:srgbClr val="0000FF"/>
                </a:solidFill>
                <a:latin typeface="HG丸ｺﾞｼｯｸM-PRO" panose="020F0600000000000000" pitchFamily="50" charset="-128"/>
                <a:ea typeface="HG丸ｺﾞｼｯｸM-PRO" panose="020F0600000000000000" pitchFamily="50" charset="-128"/>
                <a:cs typeface="Microsoft JhengHei"/>
              </a:rPr>
              <a:t>（</a:t>
            </a:r>
            <a:r>
              <a:rPr sz="1050" b="1" spc="-15" dirty="0">
                <a:solidFill>
                  <a:srgbClr val="0000FF"/>
                </a:solidFill>
                <a:latin typeface="HG丸ｺﾞｼｯｸM-PRO" panose="020F0600000000000000" pitchFamily="50" charset="-128"/>
                <a:ea typeface="HG丸ｺﾞｼｯｸM-PRO" panose="020F0600000000000000" pitchFamily="50" charset="-128"/>
                <a:cs typeface="Microsoft JhengHei"/>
              </a:rPr>
              <a:t>※概ね３年以内に開発が終了したものとします。写真、製品説明書など</a:t>
            </a:r>
            <a:r>
              <a:rPr sz="1050" b="1" spc="-45" dirty="0">
                <a:solidFill>
                  <a:srgbClr val="0000FF"/>
                </a:solidFill>
                <a:latin typeface="HG丸ｺﾞｼｯｸM-PRO" panose="020F0600000000000000" pitchFamily="50" charset="-128"/>
                <a:ea typeface="HG丸ｺﾞｼｯｸM-PRO" panose="020F0600000000000000" pitchFamily="50" charset="-128"/>
                <a:cs typeface="Microsoft JhengHei"/>
              </a:rPr>
              <a:t>参考になる資料を添付してください。</a:t>
            </a:r>
            <a:r>
              <a:rPr sz="1050" b="1" spc="-50" dirty="0">
                <a:solidFill>
                  <a:srgbClr val="0000FF"/>
                </a:solidFill>
                <a:latin typeface="HG丸ｺﾞｼｯｸM-PRO" panose="020F0600000000000000" pitchFamily="50" charset="-128"/>
                <a:ea typeface="HG丸ｺﾞｼｯｸM-PRO" panose="020F0600000000000000" pitchFamily="50" charset="-128"/>
                <a:cs typeface="Microsoft JhengHei"/>
              </a:rPr>
              <a:t>）</a:t>
            </a:r>
            <a:endParaRPr sz="1050" dirty="0">
              <a:latin typeface="HG丸ｺﾞｼｯｸM-PRO" panose="020F0600000000000000" pitchFamily="50" charset="-128"/>
              <a:ea typeface="HG丸ｺﾞｼｯｸM-PRO" panose="020F0600000000000000" pitchFamily="50" charset="-128"/>
              <a:cs typeface="Microsoft JhengHei"/>
            </a:endParaRPr>
          </a:p>
        </p:txBody>
      </p:sp>
    </p:spTree>
    <p:extLst>
      <p:ext uri="{BB962C8B-B14F-4D97-AF65-F5344CB8AC3E}">
        <p14:creationId xmlns:p14="http://schemas.microsoft.com/office/powerpoint/2010/main" val="2994438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1376B-5F0D-2130-D9FF-2E2042ADC3BA}"/>
            </a:ext>
          </a:extLst>
        </p:cNvPr>
        <p:cNvGrpSpPr/>
        <p:nvPr/>
      </p:nvGrpSpPr>
      <p:grpSpPr>
        <a:xfrm>
          <a:off x="0" y="0"/>
          <a:ext cx="0" cy="0"/>
          <a:chOff x="0" y="0"/>
          <a:chExt cx="0" cy="0"/>
        </a:xfrm>
      </p:grpSpPr>
      <p:graphicFrame>
        <p:nvGraphicFramePr>
          <p:cNvPr id="21" name="表 20">
            <a:extLst>
              <a:ext uri="{FF2B5EF4-FFF2-40B4-BE49-F238E27FC236}">
                <a16:creationId xmlns:a16="http://schemas.microsoft.com/office/drawing/2014/main" id="{8495F7BD-4B82-C9C3-B287-1987ACA6DCCF}"/>
              </a:ext>
            </a:extLst>
          </p:cNvPr>
          <p:cNvGraphicFramePr>
            <a:graphicFrameLocks noGrp="1"/>
          </p:cNvGraphicFramePr>
          <p:nvPr>
            <p:extLst>
              <p:ext uri="{D42A27DB-BD31-4B8C-83A1-F6EECF244321}">
                <p14:modId xmlns:p14="http://schemas.microsoft.com/office/powerpoint/2010/main" val="420472632"/>
              </p:ext>
            </p:extLst>
          </p:nvPr>
        </p:nvGraphicFramePr>
        <p:xfrm>
          <a:off x="436248" y="317500"/>
          <a:ext cx="6684004" cy="3957319"/>
        </p:xfrm>
        <a:graphic>
          <a:graphicData uri="http://schemas.openxmlformats.org/drawingml/2006/table">
            <a:tbl>
              <a:tblPr firstRow="1" firstCol="1" bandRow="1">
                <a:tableStyleId>{5C22544A-7EE6-4342-B048-85BDC9FD1C3A}</a:tableStyleId>
              </a:tblPr>
              <a:tblGrid>
                <a:gridCol w="6684004">
                  <a:extLst>
                    <a:ext uri="{9D8B030D-6E8A-4147-A177-3AD203B41FA5}">
                      <a16:colId xmlns:a16="http://schemas.microsoft.com/office/drawing/2014/main" val="1497405690"/>
                    </a:ext>
                  </a:extLst>
                </a:gridCol>
              </a:tblGrid>
              <a:tr h="482599">
                <a:tc>
                  <a:txBody>
                    <a:bodyPr/>
                    <a:lstStyle/>
                    <a:p>
                      <a:pPr algn="just">
                        <a:lnSpc>
                          <a:spcPct val="150000"/>
                        </a:lnSpc>
                        <a:buNone/>
                      </a:pPr>
                      <a:r>
                        <a:rPr lang="ja-JP" sz="1050" kern="100" dirty="0">
                          <a:solidFill>
                            <a:srgbClr val="0000FF"/>
                          </a:solidFill>
                          <a:effectLst/>
                          <a:latin typeface="HG丸ｺﾞｼｯｸM-PRO" panose="020F0600000000000000" pitchFamily="50" charset="-128"/>
                          <a:ea typeface="HG丸ｺﾞｼｯｸM-PRO" panose="020F0600000000000000" pitchFamily="50" charset="-128"/>
                        </a:rPr>
                        <a:t>②新技術・新製品の特長、詳細、特に工夫した点、既存製品との違い等について文章だけでなく図表も</a:t>
                      </a:r>
                    </a:p>
                    <a:p>
                      <a:pPr algn="just">
                        <a:lnSpc>
                          <a:spcPct val="150000"/>
                        </a:lnSpc>
                        <a:buNone/>
                      </a:pPr>
                      <a:r>
                        <a:rPr lang="ja-JP" sz="1050" kern="100" dirty="0">
                          <a:solidFill>
                            <a:srgbClr val="0000FF"/>
                          </a:solidFill>
                          <a:effectLst/>
                          <a:latin typeface="HG丸ｺﾞｼｯｸM-PRO" panose="020F0600000000000000" pitchFamily="50" charset="-128"/>
                          <a:ea typeface="HG丸ｺﾞｼｯｸM-PRO" panose="020F0600000000000000" pitchFamily="50" charset="-128"/>
                        </a:rPr>
                        <a:t>活用してわかりやすく記入してください。</a:t>
                      </a:r>
                      <a:endParaRPr lang="ja-JP" sz="1050" kern="100" dirty="0">
                        <a:solidFill>
                          <a:srgbClr val="0000FF"/>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688405110"/>
                  </a:ext>
                </a:extLst>
              </a:tr>
              <a:tr h="0">
                <a:tc>
                  <a:txBody>
                    <a:bodyPr/>
                    <a:lstStyle/>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ash"/>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6274876"/>
                  </a:ext>
                </a:extLst>
              </a:tr>
            </a:tbl>
          </a:graphicData>
        </a:graphic>
      </p:graphicFrame>
      <p:graphicFrame>
        <p:nvGraphicFramePr>
          <p:cNvPr id="4" name="表 3">
            <a:extLst>
              <a:ext uri="{FF2B5EF4-FFF2-40B4-BE49-F238E27FC236}">
                <a16:creationId xmlns:a16="http://schemas.microsoft.com/office/drawing/2014/main" id="{2D2F5A52-7C97-1BA3-4090-D3603295BE0E}"/>
              </a:ext>
            </a:extLst>
          </p:cNvPr>
          <p:cNvGraphicFramePr>
            <a:graphicFrameLocks noGrp="1"/>
          </p:cNvGraphicFramePr>
          <p:nvPr>
            <p:extLst>
              <p:ext uri="{D42A27DB-BD31-4B8C-83A1-F6EECF244321}">
                <p14:modId xmlns:p14="http://schemas.microsoft.com/office/powerpoint/2010/main" val="2291516826"/>
              </p:ext>
            </p:extLst>
          </p:nvPr>
        </p:nvGraphicFramePr>
        <p:xfrm>
          <a:off x="436248" y="4630420"/>
          <a:ext cx="6639560" cy="3916680"/>
        </p:xfrm>
        <a:graphic>
          <a:graphicData uri="http://schemas.openxmlformats.org/drawingml/2006/table">
            <a:tbl>
              <a:tblPr firstRow="1" firstCol="1" bandRow="1">
                <a:tableStyleId>{5C22544A-7EE6-4342-B048-85BDC9FD1C3A}</a:tableStyleId>
              </a:tblPr>
              <a:tblGrid>
                <a:gridCol w="1463675">
                  <a:extLst>
                    <a:ext uri="{9D8B030D-6E8A-4147-A177-3AD203B41FA5}">
                      <a16:colId xmlns:a16="http://schemas.microsoft.com/office/drawing/2014/main" val="588222793"/>
                    </a:ext>
                  </a:extLst>
                </a:gridCol>
                <a:gridCol w="666750">
                  <a:extLst>
                    <a:ext uri="{9D8B030D-6E8A-4147-A177-3AD203B41FA5}">
                      <a16:colId xmlns:a16="http://schemas.microsoft.com/office/drawing/2014/main" val="2794134183"/>
                    </a:ext>
                  </a:extLst>
                </a:gridCol>
                <a:gridCol w="3867150">
                  <a:extLst>
                    <a:ext uri="{9D8B030D-6E8A-4147-A177-3AD203B41FA5}">
                      <a16:colId xmlns:a16="http://schemas.microsoft.com/office/drawing/2014/main" val="4018477659"/>
                    </a:ext>
                  </a:extLst>
                </a:gridCol>
                <a:gridCol w="641985">
                  <a:extLst>
                    <a:ext uri="{9D8B030D-6E8A-4147-A177-3AD203B41FA5}">
                      <a16:colId xmlns:a16="http://schemas.microsoft.com/office/drawing/2014/main" val="4009953802"/>
                    </a:ext>
                  </a:extLst>
                </a:gridCol>
              </a:tblGrid>
              <a:tr h="2995108">
                <a:tc gridSpan="4">
                  <a:txBody>
                    <a:bodyPr/>
                    <a:lstStyle/>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endParaRPr>
                    </a:p>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181427651"/>
                  </a:ext>
                </a:extLst>
              </a:tr>
              <a:tr h="230393">
                <a:tc rowSpan="3">
                  <a:txBody>
                    <a:bodyPr/>
                    <a:lstStyle/>
                    <a:p>
                      <a:pPr algn="just">
                        <a:buNone/>
                      </a:pP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産業財産権の有無</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　有</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a:txBody>
                    <a:bodyPr/>
                    <a:lstStyle/>
                    <a:p>
                      <a:pPr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 特許・ 実用新案・ 意匠・ 商標 ）（第　　　　　　号）</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255156482"/>
                  </a:ext>
                </a:extLst>
              </a:tr>
              <a:tr h="230393">
                <a:tc vMerge="1">
                  <a:txBody>
                    <a:bodyPr/>
                    <a:lstStyle/>
                    <a:p>
                      <a:endParaRPr kumimoji="1" lang="ja-JP" altLang="en-US"/>
                    </a:p>
                  </a:txBody>
                  <a:tcPr/>
                </a:tc>
                <a:tc>
                  <a:txBody>
                    <a:bodyPr/>
                    <a:lstStyle/>
                    <a:p>
                      <a:pPr algn="just">
                        <a:buNone/>
                      </a:pPr>
                      <a:r>
                        <a:rPr lang="ja-JP" sz="1200" b="0" kern="100">
                          <a:solidFill>
                            <a:schemeClr val="tx1"/>
                          </a:solidFill>
                          <a:effectLst/>
                          <a:latin typeface="HG丸ｺﾞｼｯｸM-PRO" panose="020F0600000000000000" pitchFamily="50" charset="-128"/>
                          <a:ea typeface="HG丸ｺﾞｼｯｸM-PRO" panose="020F0600000000000000" pitchFamily="50" charset="-128"/>
                        </a:rPr>
                        <a:t>出願中　</a:t>
                      </a:r>
                      <a:endParaRPr lang="ja-JP" sz="1050" b="0" kern="10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a:txBody>
                    <a:bodyPr/>
                    <a:lstStyle/>
                    <a:p>
                      <a:pPr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 特許・ 意匠</a:t>
                      </a: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  </a:t>
                      </a: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806116983"/>
                  </a:ext>
                </a:extLst>
              </a:tr>
              <a:tr h="230393">
                <a:tc vMerge="1">
                  <a:txBody>
                    <a:bodyPr/>
                    <a:lstStyle/>
                    <a:p>
                      <a:endParaRPr kumimoji="1" lang="ja-JP" altLang="en-US"/>
                    </a:p>
                  </a:txBody>
                  <a:tcPr/>
                </a:tc>
                <a:tc>
                  <a:txBody>
                    <a:bodyPr/>
                    <a:lstStyle/>
                    <a:p>
                      <a:pPr algn="just">
                        <a:buNone/>
                      </a:pPr>
                      <a:r>
                        <a:rPr lang="ja-JP" sz="1200" b="0" kern="100">
                          <a:solidFill>
                            <a:schemeClr val="tx1"/>
                          </a:solidFill>
                          <a:effectLst/>
                          <a:latin typeface="HG丸ｺﾞｼｯｸM-PRO" panose="020F0600000000000000" pitchFamily="50" charset="-128"/>
                          <a:ea typeface="HG丸ｺﾞｼｯｸM-PRO" panose="020F0600000000000000" pitchFamily="50" charset="-128"/>
                        </a:rPr>
                        <a:t>　無</a:t>
                      </a:r>
                      <a:endParaRPr lang="ja-JP" sz="1050" b="0" kern="10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a:txBody>
                    <a:bodyPr/>
                    <a:lstStyle/>
                    <a:p>
                      <a:pPr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　</a:t>
                      </a: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3475015511"/>
                  </a:ext>
                </a:extLst>
              </a:tr>
              <a:tr h="230393">
                <a:tc gridSpan="2">
                  <a:txBody>
                    <a:bodyPr/>
                    <a:lstStyle/>
                    <a:p>
                      <a:pPr algn="just">
                        <a:buNone/>
                      </a:pPr>
                      <a:r>
                        <a:rPr lang="ja-JP" sz="1200" b="0" kern="100">
                          <a:solidFill>
                            <a:schemeClr val="tx1"/>
                          </a:solidFill>
                          <a:effectLst/>
                          <a:latin typeface="HG丸ｺﾞｼｯｸM-PRO" panose="020F0600000000000000" pitchFamily="50" charset="-128"/>
                          <a:ea typeface="HG丸ｺﾞｼｯｸM-PRO" panose="020F0600000000000000" pitchFamily="50" charset="-128"/>
                        </a:rPr>
                        <a:t>販売等の実績の有無</a:t>
                      </a:r>
                      <a:endParaRPr lang="ja-JP" sz="1050" b="0" kern="10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有（売上高：　　　　　　　　　　　　　円</a:t>
                      </a:r>
                      <a:r>
                        <a:rPr lang="en-US" sz="1200" b="0" kern="100" dirty="0">
                          <a:solidFill>
                            <a:schemeClr val="tx1"/>
                          </a:solidFill>
                          <a:effectLst/>
                          <a:latin typeface="HG丸ｺﾞｼｯｸM-PRO" panose="020F0600000000000000" pitchFamily="50" charset="-128"/>
                          <a:ea typeface="HG丸ｺﾞｼｯｸM-PRO" panose="020F0600000000000000" pitchFamily="50" charset="-128"/>
                        </a:rPr>
                        <a:t>/</a:t>
                      </a: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年）</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buNone/>
                      </a:pPr>
                      <a:r>
                        <a:rPr lang="ja-JP" sz="1200" b="0" kern="100" dirty="0">
                          <a:solidFill>
                            <a:schemeClr val="tx1"/>
                          </a:solidFill>
                          <a:effectLst/>
                          <a:latin typeface="HG丸ｺﾞｼｯｸM-PRO" panose="020F0600000000000000" pitchFamily="50" charset="-128"/>
                          <a:ea typeface="HG丸ｺﾞｼｯｸM-PRO" panose="020F0600000000000000" pitchFamily="50" charset="-128"/>
                        </a:rPr>
                        <a:t>　無</a:t>
                      </a:r>
                      <a:endParaRPr lang="ja-JP" sz="105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0989193"/>
                  </a:ext>
                </a:extLst>
              </a:tr>
            </a:tbl>
          </a:graphicData>
        </a:graphic>
      </p:graphicFrame>
      <p:sp>
        <p:nvSpPr>
          <p:cNvPr id="9" name="テキスト ボックス 8">
            <a:extLst>
              <a:ext uri="{FF2B5EF4-FFF2-40B4-BE49-F238E27FC236}">
                <a16:creationId xmlns:a16="http://schemas.microsoft.com/office/drawing/2014/main" id="{34D6ACE0-D9BA-92F1-EFFA-50222417E507}"/>
              </a:ext>
            </a:extLst>
          </p:cNvPr>
          <p:cNvSpPr txBox="1"/>
          <p:nvPr/>
        </p:nvSpPr>
        <p:spPr>
          <a:xfrm>
            <a:off x="437449" y="4357541"/>
            <a:ext cx="3776662" cy="276999"/>
          </a:xfrm>
          <a:prstGeom prst="rect">
            <a:avLst/>
          </a:prstGeom>
          <a:noFill/>
        </p:spPr>
        <p:txBody>
          <a:bodyPr wrap="square">
            <a:spAutoFit/>
          </a:bodyPr>
          <a:lstStyle/>
          <a:p>
            <a:pPr algn="just">
              <a:buNone/>
            </a:pPr>
            <a:r>
              <a:rPr lang="en-US" altLang="ja-JP" sz="1200" b="1" kern="100" dirty="0">
                <a:solidFill>
                  <a:srgbClr val="0000FF"/>
                </a:solidFill>
                <a:effectLst/>
                <a:latin typeface="HG丸ｺﾞｼｯｸM-PRO" panose="020F0600000000000000" pitchFamily="50" charset="-128"/>
                <a:ea typeface="游明朝" panose="02020400000000000000" pitchFamily="18" charset="-128"/>
                <a:cs typeface="Times New Roman" panose="02020603050405020304" pitchFamily="18" charset="0"/>
              </a:rPr>
              <a:t>3.</a:t>
            </a:r>
            <a:r>
              <a:rPr lang="ja-JP" altLang="ja-JP" sz="1200" b="1" kern="100" dirty="0">
                <a:solidFill>
                  <a:srgbClr val="0000FF"/>
                </a:solidFill>
                <a:effectLst/>
                <a:latin typeface="游明朝" panose="02020400000000000000" pitchFamily="18" charset="-128"/>
                <a:ea typeface="HG丸ｺﾞｼｯｸM-PRO" panose="020F0600000000000000" pitchFamily="50" charset="-128"/>
                <a:cs typeface="Times New Roman" panose="02020603050405020304" pitchFamily="18" charset="0"/>
              </a:rPr>
              <a:t>市場性や波及効果など</a:t>
            </a:r>
            <a:endParaRPr lang="ja-JP" alt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2" name="テキスト ボックス 11">
            <a:extLst>
              <a:ext uri="{FF2B5EF4-FFF2-40B4-BE49-F238E27FC236}">
                <a16:creationId xmlns:a16="http://schemas.microsoft.com/office/drawing/2014/main" id="{50DCA767-85A3-FFD0-5EB2-73DE5710DE63}"/>
              </a:ext>
            </a:extLst>
          </p:cNvPr>
          <p:cNvSpPr txBox="1"/>
          <p:nvPr/>
        </p:nvSpPr>
        <p:spPr>
          <a:xfrm>
            <a:off x="340211" y="8614160"/>
            <a:ext cx="6876078" cy="577081"/>
          </a:xfrm>
          <a:prstGeom prst="rect">
            <a:avLst/>
          </a:prstGeom>
          <a:noFill/>
        </p:spPr>
        <p:txBody>
          <a:bodyPr wrap="square">
            <a:spAutoFit/>
          </a:bodyPr>
          <a:lstStyle/>
          <a:p>
            <a:pPr algn="just">
              <a:buNone/>
            </a:pPr>
            <a:r>
              <a:rPr lang="ja-JP" altLang="ja-JP" sz="1050" kern="100" dirty="0">
                <a:effectLst/>
                <a:latin typeface="游明朝" panose="02020400000000000000" pitchFamily="18" charset="-128"/>
                <a:ea typeface="HG丸ｺﾞｼｯｸM-PRO" panose="020F0600000000000000" pitchFamily="50" charset="-128"/>
                <a:cs typeface="Times New Roman" panose="02020603050405020304" pitchFamily="18" charset="0"/>
              </a:rPr>
              <a:t>※本申込の情報は、正当な理由なく第三者へ知らせ、又は当該等業務の目的以外には使用しません。</a:t>
            </a:r>
            <a:endParaRPr lang="ja-JP" alt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altLang="ja-JP" sz="1050" kern="100" dirty="0">
                <a:effectLst/>
                <a:latin typeface="游明朝" panose="02020400000000000000" pitchFamily="18" charset="-128"/>
                <a:ea typeface="HG丸ｺﾞｼｯｸM-PRO" panose="020F0600000000000000" pitchFamily="50" charset="-128"/>
                <a:cs typeface="Times New Roman" panose="02020603050405020304" pitchFamily="18" charset="0"/>
              </a:rPr>
              <a:t>※暴力団の活動に利用されることにより当該暴力団の利益になると認めるときは、応募をお断りします。なお、判断をするに当たっては、暴力団員であるかどうか等について、愛知県警本部長の意見を聴くことがあります。</a:t>
            </a:r>
            <a:endParaRPr lang="ja-JP" alt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1441185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E2F85756B33F14C887992B025532CA8" ma:contentTypeVersion="15" ma:contentTypeDescription="新しいドキュメントを作成します。" ma:contentTypeScope="" ma:versionID="124a1c575ea04963c83507d1cb1e143f">
  <xsd:schema xmlns:xsd="http://www.w3.org/2001/XMLSchema" xmlns:xs="http://www.w3.org/2001/XMLSchema" xmlns:p="http://schemas.microsoft.com/office/2006/metadata/properties" xmlns:ns2="23dfd2ab-446b-4923-b539-ea30526b2c56" xmlns:ns3="4eec989f-701b-4b5b-a66d-370e8a3676ba" targetNamespace="http://schemas.microsoft.com/office/2006/metadata/properties" ma:root="true" ma:fieldsID="48826e6ae12cf033caf1176b332779a5" ns2:_="" ns3:_="">
    <xsd:import namespace="23dfd2ab-446b-4923-b539-ea30526b2c56"/>
    <xsd:import namespace="4eec989f-701b-4b5b-a66d-370e8a3676b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dfd2ab-446b-4923-b539-ea30526b2c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20bdb438-5037-40fe-afaf-cbee882ab91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eec989f-701b-4b5b-a66d-370e8a3676b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a0f22dd-7004-4cfc-9416-28d78b47af9e}" ma:internalName="TaxCatchAll" ma:showField="CatchAllData" ma:web="4eec989f-701b-4b5b-a66d-370e8a3676ba">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3dfd2ab-446b-4923-b539-ea30526b2c56">
      <Terms xmlns="http://schemas.microsoft.com/office/infopath/2007/PartnerControls"/>
    </lcf76f155ced4ddcb4097134ff3c332f>
    <TaxCatchAll xmlns="4eec989f-701b-4b5b-a66d-370e8a3676ba" xsi:nil="true"/>
  </documentManagement>
</p:properties>
</file>

<file path=customXml/itemProps1.xml><?xml version="1.0" encoding="utf-8"?>
<ds:datastoreItem xmlns:ds="http://schemas.openxmlformats.org/officeDocument/2006/customXml" ds:itemID="{473FAA45-D78E-4309-A22F-48801C3840D8}"/>
</file>

<file path=customXml/itemProps2.xml><?xml version="1.0" encoding="utf-8"?>
<ds:datastoreItem xmlns:ds="http://schemas.openxmlformats.org/officeDocument/2006/customXml" ds:itemID="{B90EDCCE-45DF-433F-AADA-3EEBA18CAB7C}"/>
</file>

<file path=customXml/itemProps3.xml><?xml version="1.0" encoding="utf-8"?>
<ds:datastoreItem xmlns:ds="http://schemas.openxmlformats.org/officeDocument/2006/customXml" ds:itemID="{B9CE97A9-AD74-4FCF-8198-DF15F7D01A63}"/>
</file>

<file path=docProps/app.xml><?xml version="1.0" encoding="utf-8"?>
<Properties xmlns="http://schemas.openxmlformats.org/officeDocument/2006/extended-properties" xmlns:vt="http://schemas.openxmlformats.org/officeDocument/2006/docPropsVTypes">
  <Template/>
  <TotalTime>133</TotalTime>
  <Words>405</Words>
  <Application>Microsoft Office PowerPoint</Application>
  <PresentationFormat>ユーザー設定</PresentationFormat>
  <Paragraphs>121</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HG丸ｺﾞｼｯｸM-PRO</vt:lpstr>
      <vt:lpstr>游明朝</vt:lpstr>
      <vt:lpstr>Calibri</vt:lpstr>
      <vt:lpstr>Office Theme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公社 総務</dc:creator>
  <cp:lastModifiedBy>kougyou-gijutu1</cp:lastModifiedBy>
  <cp:revision>4</cp:revision>
  <cp:lastPrinted>2026-08-07T03:02:57Z</cp:lastPrinted>
  <dcterms:created xsi:type="dcterms:W3CDTF">2026-08-07T00:03:25Z</dcterms:created>
  <dcterms:modified xsi:type="dcterms:W3CDTF">2026-08-07T05:52:38Z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2026-08-07T00:00:00Z</vt:filetime>
  </property>
  <property fmtid="{D5CDD505-2E9C-101B-9397-08002B2CF9AE}" pid="4" name="Creator">
    <vt:lpwstr>Microsoft® Word 2021</vt:lpwstr>
  </property>
  <property fmtid="{D5CDD505-2E9C-101B-9397-08002B2CF9AE}" pid="5" name="LastSaved">
    <vt:filetime>2026-08-07T00:00:00Z</vt:filetime>
  </property>
  <property fmtid="{D5CDD505-2E9C-101B-9397-08002B2CF9AE}" pid="6" name="Producer">
    <vt:lpwstr>Microsoft® Word 2021</vt:lpwstr>
  </property>
  <property fmtid="{D5CDD505-2E9C-101B-9397-08002B2CF9AE}" pid="7" name="ContentTypeId">
    <vt:lpwstr>0x010100BE2F85756B33F14C887992B025532CA8</vt:lpwstr>
  </property>
</Properties>
</file>